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5" r:id="rId19"/>
    <p:sldId id="274" r:id="rId20"/>
    <p:sldId id="277" r:id="rId21"/>
    <p:sldId id="276" r:id="rId2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varScale="1">
        <p:scale>
          <a:sx n="21" d="100"/>
          <a:sy n="21" d="100"/>
        </p:scale>
        <p:origin x="-118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23" name="Slide Number Placeholder 22"/>
          <p:cNvSpPr>
            <a:spLocks noGrp="1"/>
          </p:cNvSpPr>
          <p:nvPr>
            <p:ph type="sldNum" sz="quarter" idx="11"/>
          </p:nvPr>
        </p:nvSpPr>
        <p:spPr/>
        <p:txBody>
          <a:bodyPr/>
          <a:lstStyle/>
          <a:p>
            <a:fld id="{12F448DD-D50F-41C4-9D97-C8AAFA362F77}" type="slidenum">
              <a:rPr lang="es-AR" smtClean="0"/>
              <a:pPr/>
              <a:t>‹Nº›</a:t>
            </a:fld>
            <a:endParaRPr lang="es-AR"/>
          </a:p>
        </p:txBody>
      </p:sp>
      <p:sp>
        <p:nvSpPr>
          <p:cNvPr id="24" name="Footer Placeholder 23"/>
          <p:cNvSpPr>
            <a:spLocks noGrp="1"/>
          </p:cNvSpPr>
          <p:nvPr>
            <p:ph type="ftr" sz="quarter" idx="12"/>
          </p:nvPr>
        </p:nvSpPr>
        <p:spPr/>
        <p:txBody>
          <a:bodyPr/>
          <a:lstStyle/>
          <a:p>
            <a:endParaRPr lang="es-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2F448DD-D50F-41C4-9D97-C8AAFA362F77}"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2F448DD-D50F-41C4-9D97-C8AAFA362F77}"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C8D71DB7-E77F-4C54-8966-4F11A924F0BB}" type="datetimeFigureOut">
              <a:rPr lang="es-AR" smtClean="0"/>
              <a:pPr/>
              <a:t>28/11/2011</a:t>
            </a:fld>
            <a:endParaRPr lang="es-AR"/>
          </a:p>
        </p:txBody>
      </p:sp>
      <p:sp>
        <p:nvSpPr>
          <p:cNvPr id="19" name="Slide Number Placeholder 18"/>
          <p:cNvSpPr>
            <a:spLocks noGrp="1"/>
          </p:cNvSpPr>
          <p:nvPr>
            <p:ph type="sldNum" sz="quarter" idx="15"/>
          </p:nvPr>
        </p:nvSpPr>
        <p:spPr/>
        <p:txBody>
          <a:bodyPr/>
          <a:lstStyle/>
          <a:p>
            <a:fld id="{12F448DD-D50F-41C4-9D97-C8AAFA362F77}" type="slidenum">
              <a:rPr lang="es-AR" smtClean="0"/>
              <a:pPr/>
              <a:t>‹Nº›</a:t>
            </a:fld>
            <a:endParaRPr lang="es-AR"/>
          </a:p>
        </p:txBody>
      </p:sp>
      <p:sp>
        <p:nvSpPr>
          <p:cNvPr id="21" name="Footer Placeholder 20"/>
          <p:cNvSpPr>
            <a:spLocks noGrp="1"/>
          </p:cNvSpPr>
          <p:nvPr>
            <p:ph type="ftr" sz="quarter" idx="16"/>
          </p:nvPr>
        </p:nvSpPr>
        <p:spPr/>
        <p:txBody>
          <a:bodyPr/>
          <a:lstStyle/>
          <a:p>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20" name="Slide Number Placeholder 19"/>
          <p:cNvSpPr>
            <a:spLocks noGrp="1"/>
          </p:cNvSpPr>
          <p:nvPr>
            <p:ph type="sldNum" sz="quarter" idx="11"/>
          </p:nvPr>
        </p:nvSpPr>
        <p:spPr/>
        <p:txBody>
          <a:bodyPr/>
          <a:lstStyle/>
          <a:p>
            <a:fld id="{12F448DD-D50F-41C4-9D97-C8AAFA362F77}" type="slidenum">
              <a:rPr lang="es-AR" smtClean="0"/>
              <a:pPr/>
              <a:t>‹Nº›</a:t>
            </a:fld>
            <a:endParaRPr lang="es-AR"/>
          </a:p>
        </p:txBody>
      </p:sp>
      <p:sp>
        <p:nvSpPr>
          <p:cNvPr id="21" name="Footer Placeholder 20"/>
          <p:cNvSpPr>
            <a:spLocks noGrp="1"/>
          </p:cNvSpPr>
          <p:nvPr>
            <p:ph type="ftr" sz="quarter" idx="12"/>
          </p:nvPr>
        </p:nvSpPr>
        <p:spPr/>
        <p:txBody>
          <a:bodyPr/>
          <a:lstStyle/>
          <a:p>
            <a:endParaRPr lang="es-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C8D71DB7-E77F-4C54-8966-4F11A924F0BB}" type="datetimeFigureOut">
              <a:rPr lang="es-AR" smtClean="0"/>
              <a:pPr/>
              <a:t>28/11/2011</a:t>
            </a:fld>
            <a:endParaRPr lang="es-AR"/>
          </a:p>
        </p:txBody>
      </p:sp>
      <p:sp>
        <p:nvSpPr>
          <p:cNvPr id="25" name="Slide Number Placeholder 24"/>
          <p:cNvSpPr>
            <a:spLocks noGrp="1"/>
          </p:cNvSpPr>
          <p:nvPr>
            <p:ph type="sldNum" sz="quarter" idx="16"/>
          </p:nvPr>
        </p:nvSpPr>
        <p:spPr/>
        <p:txBody>
          <a:bodyPr/>
          <a:lstStyle/>
          <a:p>
            <a:fld id="{12F448DD-D50F-41C4-9D97-C8AAFA362F77}" type="slidenum">
              <a:rPr lang="es-AR" smtClean="0"/>
              <a:pPr/>
              <a:t>‹Nº›</a:t>
            </a:fld>
            <a:endParaRPr lang="es-AR"/>
          </a:p>
        </p:txBody>
      </p:sp>
      <p:sp>
        <p:nvSpPr>
          <p:cNvPr id="26" name="Footer Placeholder 25"/>
          <p:cNvSpPr>
            <a:spLocks noGrp="1"/>
          </p:cNvSpPr>
          <p:nvPr>
            <p:ph type="ftr" sz="quarter" idx="17"/>
          </p:nvPr>
        </p:nvSpPr>
        <p:spPr/>
        <p:txBody>
          <a:bodyPr/>
          <a:lstStyle/>
          <a:p>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C8D71DB7-E77F-4C54-8966-4F11A924F0BB}" type="datetimeFigureOut">
              <a:rPr lang="es-AR" smtClean="0"/>
              <a:pPr/>
              <a:t>28/11/2011</a:t>
            </a:fld>
            <a:endParaRPr lang="es-AR"/>
          </a:p>
        </p:txBody>
      </p:sp>
      <p:sp>
        <p:nvSpPr>
          <p:cNvPr id="24" name="Slide Number Placeholder 23"/>
          <p:cNvSpPr>
            <a:spLocks noGrp="1"/>
          </p:cNvSpPr>
          <p:nvPr>
            <p:ph type="sldNum" sz="quarter" idx="17"/>
          </p:nvPr>
        </p:nvSpPr>
        <p:spPr/>
        <p:txBody>
          <a:bodyPr/>
          <a:lstStyle/>
          <a:p>
            <a:fld id="{12F448DD-D50F-41C4-9D97-C8AAFA362F77}" type="slidenum">
              <a:rPr lang="es-AR" smtClean="0"/>
              <a:pPr/>
              <a:t>‹Nº›</a:t>
            </a:fld>
            <a:endParaRPr lang="es-AR"/>
          </a:p>
        </p:txBody>
      </p:sp>
      <p:sp>
        <p:nvSpPr>
          <p:cNvPr id="29" name="Footer Placeholder 28"/>
          <p:cNvSpPr>
            <a:spLocks noGrp="1"/>
          </p:cNvSpPr>
          <p:nvPr>
            <p:ph type="ftr" sz="quarter" idx="18"/>
          </p:nvPr>
        </p:nvSpPr>
        <p:spPr/>
        <p:txBody>
          <a:bodyPr/>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14" name="Slide Number Placeholder 13"/>
          <p:cNvSpPr>
            <a:spLocks noGrp="1"/>
          </p:cNvSpPr>
          <p:nvPr>
            <p:ph type="sldNum" sz="quarter" idx="11"/>
          </p:nvPr>
        </p:nvSpPr>
        <p:spPr/>
        <p:txBody>
          <a:bodyPr/>
          <a:lstStyle/>
          <a:p>
            <a:fld id="{12F448DD-D50F-41C4-9D97-C8AAFA362F77}" type="slidenum">
              <a:rPr lang="es-AR" smtClean="0"/>
              <a:pPr/>
              <a:t>‹Nº›</a:t>
            </a:fld>
            <a:endParaRPr lang="es-AR"/>
          </a:p>
        </p:txBody>
      </p:sp>
      <p:sp>
        <p:nvSpPr>
          <p:cNvPr id="18" name="Footer Placeholder 17"/>
          <p:cNvSpPr>
            <a:spLocks noGrp="1"/>
          </p:cNvSpPr>
          <p:nvPr>
            <p:ph type="ftr" sz="quarter" idx="12"/>
          </p:nvPr>
        </p:nvSpPr>
        <p:spPr/>
        <p:txBody>
          <a:bodyPr/>
          <a:lstStyle/>
          <a:p>
            <a:endParaRPr lang="es-AR"/>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8D71DB7-E77F-4C54-8966-4F11A924F0BB}" type="datetimeFigureOut">
              <a:rPr lang="es-AR" smtClean="0"/>
              <a:pPr/>
              <a:t>28/11/2011</a:t>
            </a:fld>
            <a:endParaRPr lang="es-AR"/>
          </a:p>
        </p:txBody>
      </p:sp>
      <p:sp>
        <p:nvSpPr>
          <p:cNvPr id="12" name="Slide Number Placeholder 11"/>
          <p:cNvSpPr>
            <a:spLocks noGrp="1"/>
          </p:cNvSpPr>
          <p:nvPr>
            <p:ph type="sldNum" sz="quarter" idx="11"/>
          </p:nvPr>
        </p:nvSpPr>
        <p:spPr/>
        <p:txBody>
          <a:bodyPr/>
          <a:lstStyle/>
          <a:p>
            <a:fld id="{12F448DD-D50F-41C4-9D97-C8AAFA362F77}" type="slidenum">
              <a:rPr lang="es-AR" smtClean="0"/>
              <a:pPr/>
              <a:t>‹Nº›</a:t>
            </a:fld>
            <a:endParaRPr lang="es-AR"/>
          </a:p>
        </p:txBody>
      </p:sp>
      <p:sp>
        <p:nvSpPr>
          <p:cNvPr id="13" name="Footer Placeholder 12"/>
          <p:cNvSpPr>
            <a:spLocks noGrp="1"/>
          </p:cNvSpPr>
          <p:nvPr>
            <p:ph type="ftr" sz="quarter" idx="12"/>
          </p:nvPr>
        </p:nvSpPr>
        <p:spPr/>
        <p:txBody>
          <a:bodyPr/>
          <a:lstStyle/>
          <a:p>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C8D71DB7-E77F-4C54-8966-4F11A924F0BB}" type="datetimeFigureOut">
              <a:rPr lang="es-AR" smtClean="0"/>
              <a:pPr/>
              <a:t>28/11/2011</a:t>
            </a:fld>
            <a:endParaRPr lang="es-AR"/>
          </a:p>
        </p:txBody>
      </p:sp>
      <p:sp>
        <p:nvSpPr>
          <p:cNvPr id="18" name="Slide Number Placeholder 17"/>
          <p:cNvSpPr>
            <a:spLocks noGrp="1"/>
          </p:cNvSpPr>
          <p:nvPr>
            <p:ph type="sldNum" sz="quarter" idx="16"/>
          </p:nvPr>
        </p:nvSpPr>
        <p:spPr/>
        <p:txBody>
          <a:bodyPr/>
          <a:lstStyle/>
          <a:p>
            <a:fld id="{12F448DD-D50F-41C4-9D97-C8AAFA362F77}" type="slidenum">
              <a:rPr lang="es-AR" smtClean="0"/>
              <a:pPr/>
              <a:t>‹Nº›</a:t>
            </a:fld>
            <a:endParaRPr lang="es-AR"/>
          </a:p>
        </p:txBody>
      </p:sp>
      <p:sp>
        <p:nvSpPr>
          <p:cNvPr id="20" name="Footer Placeholder 19"/>
          <p:cNvSpPr>
            <a:spLocks noGrp="1"/>
          </p:cNvSpPr>
          <p:nvPr>
            <p:ph type="ftr" sz="quarter" idx="17"/>
          </p:nvPr>
        </p:nvSpPr>
        <p:spPr/>
        <p:txBody>
          <a:bodyPr/>
          <a:lstStyle/>
          <a:p>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C8D71DB7-E77F-4C54-8966-4F11A924F0BB}" type="datetimeFigureOut">
              <a:rPr lang="es-AR" smtClean="0"/>
              <a:pPr/>
              <a:t>28/11/2011</a:t>
            </a:fld>
            <a:endParaRPr lang="es-AR"/>
          </a:p>
        </p:txBody>
      </p:sp>
      <p:sp>
        <p:nvSpPr>
          <p:cNvPr id="20" name="Slide Number Placeholder 19"/>
          <p:cNvSpPr>
            <a:spLocks noGrp="1"/>
          </p:cNvSpPr>
          <p:nvPr>
            <p:ph type="sldNum" sz="quarter" idx="15"/>
          </p:nvPr>
        </p:nvSpPr>
        <p:spPr/>
        <p:txBody>
          <a:bodyPr/>
          <a:lstStyle/>
          <a:p>
            <a:fld id="{12F448DD-D50F-41C4-9D97-C8AAFA362F77}" type="slidenum">
              <a:rPr lang="es-AR" smtClean="0"/>
              <a:pPr/>
              <a:t>‹Nº›</a:t>
            </a:fld>
            <a:endParaRPr lang="es-AR"/>
          </a:p>
        </p:txBody>
      </p:sp>
      <p:sp>
        <p:nvSpPr>
          <p:cNvPr id="21" name="Footer Placeholder 20"/>
          <p:cNvSpPr>
            <a:spLocks noGrp="1"/>
          </p:cNvSpPr>
          <p:nvPr>
            <p:ph type="ftr" sz="quarter" idx="16"/>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8D71DB7-E77F-4C54-8966-4F11A924F0BB}" type="datetimeFigureOut">
              <a:rPr lang="es-AR" smtClean="0"/>
              <a:pPr/>
              <a:t>28/11/2011</a:t>
            </a:fld>
            <a:endParaRPr lang="es-A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12F448DD-D50F-41C4-9D97-C8AAFA362F77}"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IMPRESORAS LASER</a:t>
            </a:r>
            <a:endParaRPr lang="es-AR"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3640" y="4941168"/>
            <a:ext cx="1728192"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4941168"/>
            <a:ext cx="1728192"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4941168"/>
            <a:ext cx="1728192"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042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Es </a:t>
            </a:r>
            <a:r>
              <a:rPr lang="es-ES" dirty="0"/>
              <a:t>la placa que se encarga de controlar y coordinar el movimiento de los </a:t>
            </a:r>
            <a:r>
              <a:rPr lang="es-ES" dirty="0" smtClean="0"/>
              <a:t>motores, de </a:t>
            </a:r>
            <a:r>
              <a:rPr lang="es-ES" dirty="0"/>
              <a:t>controlar la unidad láser y de controlar en forma directa o indirecta los </a:t>
            </a:r>
            <a:r>
              <a:rPr lang="es-ES" b="1" dirty="0"/>
              <a:t>sensores</a:t>
            </a:r>
            <a:r>
              <a:rPr lang="es-ES" dirty="0" smtClean="0"/>
              <a:t>, el </a:t>
            </a:r>
            <a:r>
              <a:rPr lang="es-ES" b="1" dirty="0" err="1"/>
              <a:t>switch</a:t>
            </a:r>
            <a:r>
              <a:rPr lang="es-ES" dirty="0"/>
              <a:t>, el </a:t>
            </a:r>
            <a:r>
              <a:rPr lang="es-ES" b="1" dirty="0" err="1"/>
              <a:t>clutch</a:t>
            </a:r>
            <a:r>
              <a:rPr lang="es-ES" dirty="0"/>
              <a:t>, los </a:t>
            </a:r>
            <a:r>
              <a:rPr lang="es-ES" b="1" dirty="0"/>
              <a:t>solenoides </a:t>
            </a:r>
            <a:r>
              <a:rPr lang="es-ES" dirty="0"/>
              <a:t>y la administración de energía.</a:t>
            </a:r>
            <a:endParaRPr lang="es-AR" dirty="0"/>
          </a:p>
        </p:txBody>
      </p:sp>
      <p:sp>
        <p:nvSpPr>
          <p:cNvPr id="3" name="2 Título"/>
          <p:cNvSpPr>
            <a:spLocks noGrp="1"/>
          </p:cNvSpPr>
          <p:nvPr>
            <p:ph type="title"/>
          </p:nvPr>
        </p:nvSpPr>
        <p:spPr/>
        <p:txBody>
          <a:bodyPr>
            <a:normAutofit/>
          </a:bodyPr>
          <a:lstStyle/>
          <a:p>
            <a:r>
              <a:rPr lang="es-AR" dirty="0"/>
              <a:t>Placa controladora </a:t>
            </a:r>
            <a:r>
              <a:rPr lang="es-AR" dirty="0" smtClean="0"/>
              <a:t>DC</a:t>
            </a:r>
            <a:endParaRPr lang="es-A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068960"/>
            <a:ext cx="3940284" cy="285670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51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El </a:t>
            </a:r>
            <a:r>
              <a:rPr lang="es-ES" dirty="0"/>
              <a:t>tóner es el elemento más importante de todo el sistema. Es una especie de </a:t>
            </a:r>
            <a:r>
              <a:rPr lang="es-ES" dirty="0" smtClean="0"/>
              <a:t>polvo muy </a:t>
            </a:r>
            <a:r>
              <a:rPr lang="es-ES" dirty="0"/>
              <a:t>fino que puede llegar a tener una medida inferior a los 5 micrones </a:t>
            </a:r>
            <a:r>
              <a:rPr lang="es-ES" dirty="0" smtClean="0"/>
              <a:t>cada grano</a:t>
            </a:r>
            <a:r>
              <a:rPr lang="es-ES" dirty="0"/>
              <a:t>. El tamaño de este grano lo hace muy peligroso para las vías </a:t>
            </a:r>
            <a:r>
              <a:rPr lang="es-ES" dirty="0" smtClean="0"/>
              <a:t>respiratorias</a:t>
            </a:r>
            <a:r>
              <a:rPr lang="es-ES" dirty="0"/>
              <a:t>. </a:t>
            </a:r>
            <a:r>
              <a:rPr lang="es-ES" dirty="0" smtClean="0"/>
              <a:t>De hecho</a:t>
            </a:r>
            <a:r>
              <a:rPr lang="es-ES" dirty="0"/>
              <a:t>, es un producto de tratamiento especial y es considerado peligroso en </a:t>
            </a:r>
            <a:r>
              <a:rPr lang="es-ES" dirty="0" smtClean="0"/>
              <a:t>algunos países</a:t>
            </a:r>
            <a:r>
              <a:rPr lang="es-ES" dirty="0"/>
              <a:t>, por lo que su manipulación requiere de ciertos cuidados.</a:t>
            </a:r>
            <a:endParaRPr lang="es-AR" dirty="0"/>
          </a:p>
        </p:txBody>
      </p:sp>
      <p:sp>
        <p:nvSpPr>
          <p:cNvPr id="3" name="2 Título"/>
          <p:cNvSpPr>
            <a:spLocks noGrp="1"/>
          </p:cNvSpPr>
          <p:nvPr>
            <p:ph type="title"/>
          </p:nvPr>
        </p:nvSpPr>
        <p:spPr/>
        <p:txBody>
          <a:bodyPr>
            <a:normAutofit/>
          </a:bodyPr>
          <a:lstStyle/>
          <a:p>
            <a:r>
              <a:rPr lang="es-ES" dirty="0" smtClean="0"/>
              <a:t>Tóner</a:t>
            </a:r>
            <a:endParaRPr lang="es-AR"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218" t="18864" r="6001" b="15197"/>
          <a:stretch/>
        </p:blipFill>
        <p:spPr bwMode="auto">
          <a:xfrm>
            <a:off x="3203848" y="3718628"/>
            <a:ext cx="2843324" cy="211178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179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Este </a:t>
            </a:r>
            <a:r>
              <a:rPr lang="es-ES" dirty="0"/>
              <a:t>cilindro, también llamado </a:t>
            </a:r>
            <a:r>
              <a:rPr lang="es-ES" i="1" dirty="0" err="1"/>
              <a:t>image</a:t>
            </a:r>
            <a:r>
              <a:rPr lang="es-ES" i="1" dirty="0"/>
              <a:t> </a:t>
            </a:r>
            <a:r>
              <a:rPr lang="es-ES" i="1" dirty="0" err="1"/>
              <a:t>drum</a:t>
            </a:r>
            <a:r>
              <a:rPr lang="es-ES" dirty="0"/>
              <a:t>, es un cilindro de aluminio que </a:t>
            </a:r>
            <a:r>
              <a:rPr lang="es-ES" dirty="0" smtClean="0"/>
              <a:t>contiene una </a:t>
            </a:r>
            <a:r>
              <a:rPr lang="es-ES" b="1" dirty="0"/>
              <a:t>capa </a:t>
            </a:r>
            <a:r>
              <a:rPr lang="es-ES" dirty="0"/>
              <a:t>de aproximadamente </a:t>
            </a:r>
            <a:r>
              <a:rPr lang="es-ES" b="1" dirty="0"/>
              <a:t>50 </a:t>
            </a:r>
            <a:r>
              <a:rPr lang="es-ES" b="1" dirty="0" err="1"/>
              <a:t>μm</a:t>
            </a:r>
            <a:r>
              <a:rPr lang="es-ES" dirty="0"/>
              <a:t>. Esa capa o ese revestimiento es </a:t>
            </a:r>
            <a:r>
              <a:rPr lang="es-ES" b="1" dirty="0"/>
              <a:t>fotosensible</a:t>
            </a:r>
            <a:r>
              <a:rPr lang="es-ES" dirty="0" smtClean="0"/>
              <a:t>, es </a:t>
            </a:r>
            <a:r>
              <a:rPr lang="es-ES" dirty="0"/>
              <a:t>decir, que se altera con la luz. Esta capa fotosensible le proporciona al </a:t>
            </a:r>
            <a:r>
              <a:rPr lang="es-ES" dirty="0" smtClean="0"/>
              <a:t>cilindro la </a:t>
            </a:r>
            <a:r>
              <a:rPr lang="es-ES" dirty="0"/>
              <a:t>capacidad de mantener las cargas en la oscuridad. Por ende, mientras </a:t>
            </a:r>
            <a:r>
              <a:rPr lang="es-ES" dirty="0" smtClean="0"/>
              <a:t>está en </a:t>
            </a:r>
            <a:r>
              <a:rPr lang="es-ES" dirty="0"/>
              <a:t>la oscuridad, el cilindro es resistente al paso de la corriente. En cambio, </a:t>
            </a:r>
            <a:r>
              <a:rPr lang="es-ES" dirty="0" smtClean="0"/>
              <a:t>cuando se </a:t>
            </a:r>
            <a:r>
              <a:rPr lang="es-ES" dirty="0"/>
              <a:t>expone a la luz, se hace conductivo y pierde las cargas mediante una conexión </a:t>
            </a:r>
            <a:r>
              <a:rPr lang="es-ES" dirty="0" smtClean="0"/>
              <a:t>al chasis </a:t>
            </a:r>
            <a:r>
              <a:rPr lang="es-ES" dirty="0"/>
              <a:t>que todos los cilindros tienen en un extremo.</a:t>
            </a:r>
            <a:endParaRPr lang="es-AR" dirty="0"/>
          </a:p>
        </p:txBody>
      </p:sp>
      <p:sp>
        <p:nvSpPr>
          <p:cNvPr id="3" name="2 Título"/>
          <p:cNvSpPr>
            <a:spLocks noGrp="1"/>
          </p:cNvSpPr>
          <p:nvPr>
            <p:ph type="title"/>
          </p:nvPr>
        </p:nvSpPr>
        <p:spPr/>
        <p:txBody>
          <a:bodyPr>
            <a:normAutofit/>
          </a:bodyPr>
          <a:lstStyle/>
          <a:p>
            <a:r>
              <a:rPr lang="es-AR" dirty="0"/>
              <a:t>Cilindro de </a:t>
            </a:r>
            <a:r>
              <a:rPr lang="es-AR" dirty="0" smtClean="0"/>
              <a:t>imagen</a:t>
            </a:r>
            <a:endParaRPr lang="es-A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2212" y="4077072"/>
            <a:ext cx="4219575"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97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3528" y="1556792"/>
            <a:ext cx="7680960" cy="4724400"/>
          </a:xfrm>
        </p:spPr>
        <p:txBody>
          <a:bodyPr/>
          <a:lstStyle/>
          <a:p>
            <a:r>
              <a:rPr lang="es-ES" dirty="0" smtClean="0"/>
              <a:t>El </a:t>
            </a:r>
            <a:r>
              <a:rPr lang="es-ES" dirty="0"/>
              <a:t>proceso de formación de la imagen consta básicamente de seis pasos, aunque en</a:t>
            </a:r>
          </a:p>
          <a:p>
            <a:r>
              <a:rPr lang="es-ES" dirty="0"/>
              <a:t>algunas impresoras son siete. Éstos son:</a:t>
            </a:r>
          </a:p>
          <a:p>
            <a:r>
              <a:rPr lang="es-ES" dirty="0"/>
              <a:t>1. Limpieza.</a:t>
            </a:r>
          </a:p>
          <a:p>
            <a:r>
              <a:rPr lang="es-ES" dirty="0"/>
              <a:t>2. Acondicionamiento.</a:t>
            </a:r>
          </a:p>
          <a:p>
            <a:r>
              <a:rPr lang="es-ES" dirty="0"/>
              <a:t>3. Escritura.</a:t>
            </a:r>
          </a:p>
          <a:p>
            <a:r>
              <a:rPr lang="es-ES" dirty="0"/>
              <a:t>4. Revelado.</a:t>
            </a:r>
          </a:p>
          <a:p>
            <a:r>
              <a:rPr lang="es-ES" dirty="0"/>
              <a:t>5. Transferencia.</a:t>
            </a:r>
          </a:p>
          <a:p>
            <a:r>
              <a:rPr lang="es-ES" dirty="0"/>
              <a:t>6. Fusión.</a:t>
            </a:r>
            <a:endParaRPr lang="es-AR" dirty="0"/>
          </a:p>
        </p:txBody>
      </p:sp>
      <p:sp>
        <p:nvSpPr>
          <p:cNvPr id="3" name="2 Título"/>
          <p:cNvSpPr>
            <a:spLocks noGrp="1"/>
          </p:cNvSpPr>
          <p:nvPr>
            <p:ph type="title"/>
          </p:nvPr>
        </p:nvSpPr>
        <p:spPr/>
        <p:txBody>
          <a:bodyPr>
            <a:normAutofit fontScale="90000"/>
          </a:bodyPr>
          <a:lstStyle/>
          <a:p>
            <a:r>
              <a:rPr lang="es-ES" dirty="0"/>
              <a:t>PROCESO DE FORMACIÓN DE LA </a:t>
            </a:r>
            <a:r>
              <a:rPr lang="es-ES" dirty="0" smtClean="0"/>
              <a:t>IMAGEN</a:t>
            </a:r>
            <a:endParaRPr lang="es-AR" dirty="0"/>
          </a:p>
        </p:txBody>
      </p:sp>
    </p:spTree>
    <p:extLst>
      <p:ext uri="{BB962C8B-B14F-4D97-AF65-F5344CB8AC3E}">
        <p14:creationId xmlns:p14="http://schemas.microsoft.com/office/powerpoint/2010/main" xmlns="" val="377166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8252022" cy="2470016"/>
          </a:xfrm>
        </p:spPr>
        <p:txBody>
          <a:bodyPr>
            <a:normAutofit/>
          </a:bodyPr>
          <a:lstStyle/>
          <a:p>
            <a:pPr algn="just"/>
            <a:r>
              <a:rPr lang="es-ES" dirty="0" smtClean="0"/>
              <a:t>La </a:t>
            </a:r>
            <a:r>
              <a:rPr lang="es-ES" dirty="0"/>
              <a:t>limpieza es el primero de los pasos del sistema de formación de imagen. Por </a:t>
            </a:r>
            <a:r>
              <a:rPr lang="es-ES" dirty="0" smtClean="0"/>
              <a:t>un lado</a:t>
            </a:r>
            <a:r>
              <a:rPr lang="es-ES" dirty="0"/>
              <a:t>, el </a:t>
            </a:r>
            <a:r>
              <a:rPr lang="es-ES" b="1" dirty="0"/>
              <a:t>rodillo de transferencia </a:t>
            </a:r>
            <a:r>
              <a:rPr lang="es-ES" dirty="0"/>
              <a:t>que está ubicado en la impresora recibe una </a:t>
            </a:r>
            <a:r>
              <a:rPr lang="es-ES" b="1" dirty="0" smtClean="0"/>
              <a:t>carga negativa </a:t>
            </a:r>
            <a:r>
              <a:rPr lang="es-ES" b="1" dirty="0"/>
              <a:t>o un bias negativo</a:t>
            </a:r>
            <a:r>
              <a:rPr lang="es-ES" dirty="0"/>
              <a:t>. El propósito de esto es crear una diferencia </a:t>
            </a:r>
            <a:r>
              <a:rPr lang="es-ES" dirty="0" smtClean="0"/>
              <a:t>de Potencial con </a:t>
            </a:r>
            <a:r>
              <a:rPr lang="es-ES" dirty="0"/>
              <a:t>respecto al </a:t>
            </a:r>
            <a:r>
              <a:rPr lang="es-ES" b="1" dirty="0"/>
              <a:t>cilindro de imagen </a:t>
            </a:r>
            <a:r>
              <a:rPr lang="es-ES" dirty="0"/>
              <a:t>y lograr que todas las partículas de </a:t>
            </a:r>
            <a:r>
              <a:rPr lang="es-ES" dirty="0" smtClean="0"/>
              <a:t>papel y </a:t>
            </a:r>
            <a:r>
              <a:rPr lang="es-ES" dirty="0"/>
              <a:t>tóner depositadas sobre el rodillo de transferencia pasen al cilindro de imagen</a:t>
            </a:r>
            <a:r>
              <a:rPr lang="es-ES" dirty="0" smtClean="0"/>
              <a:t>.</a:t>
            </a:r>
            <a:endParaRPr lang="es-ES" dirty="0"/>
          </a:p>
        </p:txBody>
      </p:sp>
      <p:sp>
        <p:nvSpPr>
          <p:cNvPr id="3" name="2 Título"/>
          <p:cNvSpPr>
            <a:spLocks noGrp="1"/>
          </p:cNvSpPr>
          <p:nvPr>
            <p:ph type="title"/>
          </p:nvPr>
        </p:nvSpPr>
        <p:spPr/>
        <p:txBody>
          <a:bodyPr>
            <a:normAutofit/>
          </a:bodyPr>
          <a:lstStyle/>
          <a:p>
            <a:r>
              <a:rPr lang="es-AR" dirty="0" smtClean="0"/>
              <a:t>LIMPIEZA</a:t>
            </a:r>
            <a:endParaRPr lang="es-AR"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656" t="48513" r="30560" b="24025"/>
          <a:stretch/>
        </p:blipFill>
        <p:spPr bwMode="auto">
          <a:xfrm>
            <a:off x="2699792" y="3573016"/>
            <a:ext cx="3870323"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4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3528" y="1988840"/>
            <a:ext cx="8496944" cy="2376264"/>
          </a:xfrm>
        </p:spPr>
        <p:txBody>
          <a:bodyPr>
            <a:normAutofit lnSpcReduction="10000"/>
          </a:bodyPr>
          <a:lstStyle/>
          <a:p>
            <a:pPr algn="just"/>
            <a:r>
              <a:rPr lang="es-ES" sz="2000" dirty="0" smtClean="0"/>
              <a:t>En </a:t>
            </a:r>
            <a:r>
              <a:rPr lang="es-ES" sz="2000" dirty="0"/>
              <a:t>la etapa de acondicionamiento, el </a:t>
            </a:r>
            <a:r>
              <a:rPr lang="es-ES" sz="2000" b="1" dirty="0"/>
              <a:t>PCR </a:t>
            </a:r>
            <a:r>
              <a:rPr lang="es-ES" sz="2000" dirty="0"/>
              <a:t>o </a:t>
            </a:r>
            <a:r>
              <a:rPr lang="es-ES" sz="2000" b="1" dirty="0"/>
              <a:t>rodillo de carga primaria</a:t>
            </a:r>
            <a:r>
              <a:rPr lang="es-ES" sz="2000" dirty="0"/>
              <a:t>, </a:t>
            </a:r>
            <a:r>
              <a:rPr lang="es-ES" sz="2000" dirty="0" smtClean="0"/>
              <a:t>recibe un </a:t>
            </a:r>
            <a:r>
              <a:rPr lang="es-ES" sz="2000" dirty="0"/>
              <a:t>bias negativo. Gracias a éste, el PCR le transfiere al cilindro de imagen </a:t>
            </a:r>
            <a:r>
              <a:rPr lang="es-ES" sz="2000" dirty="0" smtClean="0"/>
              <a:t>una </a:t>
            </a:r>
            <a:r>
              <a:rPr lang="es-AR" sz="2000" dirty="0" smtClean="0"/>
              <a:t>carga </a:t>
            </a:r>
            <a:r>
              <a:rPr lang="es-AR" sz="2000" dirty="0"/>
              <a:t>negativa uniforme.</a:t>
            </a:r>
          </a:p>
          <a:p>
            <a:pPr algn="just"/>
            <a:r>
              <a:rPr lang="es-ES" sz="2000" dirty="0"/>
              <a:t>Vale la pena recordar que el cilindro de imagen está recubierto por un </a:t>
            </a:r>
            <a:r>
              <a:rPr lang="es-ES" sz="2000" b="1" dirty="0" smtClean="0"/>
              <a:t>revestimiento fotosensible</a:t>
            </a:r>
            <a:r>
              <a:rPr lang="es-ES" sz="2000" dirty="0"/>
              <a:t>, lo que hace que en este paso, al estar en oscuridad </a:t>
            </a:r>
            <a:r>
              <a:rPr lang="es-ES" sz="2000" dirty="0" smtClean="0"/>
              <a:t>dentro </a:t>
            </a:r>
            <a:r>
              <a:rPr lang="es-ES" sz="2000" dirty="0"/>
              <a:t>de la impresora</a:t>
            </a:r>
            <a:r>
              <a:rPr lang="es-ES" sz="2000" dirty="0" smtClean="0"/>
              <a:t>, tenga </a:t>
            </a:r>
            <a:r>
              <a:rPr lang="es-ES" sz="2000" dirty="0"/>
              <a:t>la capacidad de retener la carga negativa uniforme que recibe del PCR.</a:t>
            </a:r>
            <a:endParaRPr lang="es-AR" sz="2000" dirty="0"/>
          </a:p>
        </p:txBody>
      </p:sp>
      <p:sp>
        <p:nvSpPr>
          <p:cNvPr id="3" name="2 Título"/>
          <p:cNvSpPr>
            <a:spLocks noGrp="1"/>
          </p:cNvSpPr>
          <p:nvPr>
            <p:ph type="title"/>
          </p:nvPr>
        </p:nvSpPr>
        <p:spPr>
          <a:xfrm>
            <a:off x="323528" y="476672"/>
            <a:ext cx="7680960" cy="1066800"/>
          </a:xfrm>
        </p:spPr>
        <p:txBody>
          <a:bodyPr>
            <a:normAutofit fontScale="90000"/>
          </a:bodyPr>
          <a:lstStyle/>
          <a:p>
            <a:r>
              <a:rPr lang="es-AR" dirty="0" smtClean="0"/>
              <a:t>ACONDICIONAMIENTO Y PREACONDICIONAMIENTO</a:t>
            </a:r>
            <a:endParaRPr lang="es-AR" dirty="0"/>
          </a:p>
        </p:txBody>
      </p:sp>
      <p:pic>
        <p:nvPicPr>
          <p:cNvPr id="4" name="3 Imagen"/>
          <p:cNvPicPr/>
          <p:nvPr/>
        </p:nvPicPr>
        <p:blipFill rotWithShape="1">
          <a:blip r:embed="rId2" cstate="print"/>
          <a:srcRect l="30637" t="23050" r="30642" b="44504"/>
          <a:stretch/>
        </p:blipFill>
        <p:spPr bwMode="auto">
          <a:xfrm>
            <a:off x="2771800" y="4242724"/>
            <a:ext cx="3528392" cy="213860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3153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3859534" cy="4774272"/>
          </a:xfrm>
        </p:spPr>
        <p:txBody>
          <a:bodyPr>
            <a:normAutofit/>
          </a:bodyPr>
          <a:lstStyle/>
          <a:p>
            <a:pPr algn="just"/>
            <a:r>
              <a:rPr lang="es-ES" sz="2400" dirty="0" smtClean="0"/>
              <a:t>En </a:t>
            </a:r>
            <a:r>
              <a:rPr lang="es-ES" sz="2400" dirty="0"/>
              <a:t>la etapa de escritura, un haz de luz de la unidad láser incide sobre la </a:t>
            </a:r>
            <a:r>
              <a:rPr lang="es-ES" sz="2400" dirty="0" smtClean="0"/>
              <a:t>superficie del </a:t>
            </a:r>
            <a:r>
              <a:rPr lang="es-ES" sz="2400" dirty="0"/>
              <a:t>cilindro de imagen y logra así que pierda la totalidad de la carga negativa </a:t>
            </a:r>
            <a:r>
              <a:rPr lang="es-ES" sz="2400" dirty="0" smtClean="0"/>
              <a:t>que le </a:t>
            </a:r>
            <a:r>
              <a:rPr lang="es-ES" sz="2400" dirty="0"/>
              <a:t>dio el PCR, o al menos parte de ésta. Así formará una imagen electroestática latente</a:t>
            </a:r>
            <a:r>
              <a:rPr lang="es-ES" sz="2400" dirty="0" smtClean="0"/>
              <a:t>, que </a:t>
            </a:r>
            <a:r>
              <a:rPr lang="es-ES" sz="2400" dirty="0"/>
              <a:t>no es visible por el ojo humano.</a:t>
            </a:r>
            <a:endParaRPr lang="es-AR" sz="2400" dirty="0"/>
          </a:p>
        </p:txBody>
      </p:sp>
      <p:sp>
        <p:nvSpPr>
          <p:cNvPr id="3" name="2 Título"/>
          <p:cNvSpPr>
            <a:spLocks noGrp="1"/>
          </p:cNvSpPr>
          <p:nvPr>
            <p:ph type="title"/>
          </p:nvPr>
        </p:nvSpPr>
        <p:spPr/>
        <p:txBody>
          <a:bodyPr>
            <a:normAutofit/>
          </a:bodyPr>
          <a:lstStyle/>
          <a:p>
            <a:r>
              <a:rPr lang="es-ES" dirty="0" smtClean="0"/>
              <a:t>ESCRITURA</a:t>
            </a:r>
            <a:endParaRPr lang="es-AR" dirty="0"/>
          </a:p>
        </p:txBody>
      </p:sp>
      <p:pic>
        <p:nvPicPr>
          <p:cNvPr id="4" name="3 Imagen"/>
          <p:cNvPicPr/>
          <p:nvPr/>
        </p:nvPicPr>
        <p:blipFill rotWithShape="1">
          <a:blip r:embed="rId2" cstate="print"/>
          <a:srcRect l="30778" t="54078" r="31068" b="13476"/>
          <a:stretch/>
        </p:blipFill>
        <p:spPr bwMode="auto">
          <a:xfrm>
            <a:off x="4499992" y="1700808"/>
            <a:ext cx="4392488" cy="36004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659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3859534" cy="4774272"/>
          </a:xfrm>
        </p:spPr>
        <p:txBody>
          <a:bodyPr>
            <a:normAutofit lnSpcReduction="10000"/>
          </a:bodyPr>
          <a:lstStyle/>
          <a:p>
            <a:r>
              <a:rPr lang="es-ES" dirty="0" smtClean="0"/>
              <a:t>En </a:t>
            </a:r>
            <a:r>
              <a:rPr lang="es-ES" dirty="0"/>
              <a:t>la etapa de revelado o </a:t>
            </a:r>
            <a:r>
              <a:rPr lang="es-ES" i="1" dirty="0"/>
              <a:t>developing</a:t>
            </a:r>
            <a:r>
              <a:rPr lang="es-ES" dirty="0"/>
              <a:t>, el rodillo de revelado expone una capa de </a:t>
            </a:r>
            <a:r>
              <a:rPr lang="es-ES" dirty="0" smtClean="0"/>
              <a:t>tóner que </a:t>
            </a:r>
            <a:r>
              <a:rPr lang="es-ES" dirty="0"/>
              <a:t>tiene una carga negativa con el mismo potencial que originalmente el </a:t>
            </a:r>
            <a:r>
              <a:rPr lang="es-ES" dirty="0" smtClean="0"/>
              <a:t>PCR le </a:t>
            </a:r>
            <a:r>
              <a:rPr lang="es-ES" dirty="0"/>
              <a:t>dio al cilindro de imagen.</a:t>
            </a:r>
          </a:p>
          <a:p>
            <a:r>
              <a:rPr lang="es-ES" dirty="0"/>
              <a:t>Este tóner se transfiere a la superficie del cilindro sólo en las partes que fueron </a:t>
            </a:r>
            <a:r>
              <a:rPr lang="es-ES" dirty="0" smtClean="0"/>
              <a:t>iluminadas por </a:t>
            </a:r>
            <a:r>
              <a:rPr lang="es-ES" dirty="0"/>
              <a:t>el haz de luz láser, ya que en esas secciones al perder parte de la </a:t>
            </a:r>
            <a:r>
              <a:rPr lang="es-ES" dirty="0" smtClean="0"/>
              <a:t>carga encuentra </a:t>
            </a:r>
            <a:r>
              <a:rPr lang="es-ES" dirty="0"/>
              <a:t>diferencia de potencial. Sin embargo, el tóner no se adhiere a las </a:t>
            </a:r>
            <a:r>
              <a:rPr lang="es-ES" dirty="0" smtClean="0"/>
              <a:t>partes del </a:t>
            </a:r>
            <a:r>
              <a:rPr lang="es-ES" dirty="0"/>
              <a:t>cilindro de imagen no expuestas a la luz ya que el PCR le dio a esta </a:t>
            </a:r>
            <a:r>
              <a:rPr lang="es-ES" dirty="0" smtClean="0"/>
              <a:t>superficie la </a:t>
            </a:r>
            <a:r>
              <a:rPr lang="es-ES" dirty="0"/>
              <a:t>misma carga y el mismo potencial que el tóner tiene en ese momento.</a:t>
            </a:r>
            <a:endParaRPr lang="es-AR" dirty="0"/>
          </a:p>
        </p:txBody>
      </p:sp>
      <p:sp>
        <p:nvSpPr>
          <p:cNvPr id="3" name="2 Título"/>
          <p:cNvSpPr>
            <a:spLocks noGrp="1"/>
          </p:cNvSpPr>
          <p:nvPr>
            <p:ph type="title"/>
          </p:nvPr>
        </p:nvSpPr>
        <p:spPr/>
        <p:txBody>
          <a:bodyPr>
            <a:normAutofit/>
          </a:bodyPr>
          <a:lstStyle/>
          <a:p>
            <a:r>
              <a:rPr lang="es-AR" dirty="0" smtClean="0"/>
              <a:t>REVELADO</a:t>
            </a:r>
            <a:endParaRPr lang="es-AR" dirty="0"/>
          </a:p>
        </p:txBody>
      </p:sp>
      <p:pic>
        <p:nvPicPr>
          <p:cNvPr id="5" name="4 Imagen"/>
          <p:cNvPicPr/>
          <p:nvPr/>
        </p:nvPicPr>
        <p:blipFill rotWithShape="1">
          <a:blip r:embed="rId2" cstate="print"/>
          <a:srcRect l="23687" t="33688" r="19579" b="13476"/>
          <a:stretch/>
        </p:blipFill>
        <p:spPr bwMode="auto">
          <a:xfrm>
            <a:off x="4361840" y="1628800"/>
            <a:ext cx="4602648" cy="417646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400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95536" y="1196752"/>
            <a:ext cx="8540054" cy="2542024"/>
          </a:xfrm>
        </p:spPr>
        <p:txBody>
          <a:bodyPr>
            <a:normAutofit/>
          </a:bodyPr>
          <a:lstStyle/>
          <a:p>
            <a:r>
              <a:rPr lang="es-ES" dirty="0" smtClean="0"/>
              <a:t>En </a:t>
            </a:r>
            <a:r>
              <a:rPr lang="es-ES" dirty="0"/>
              <a:t>la etapa de transferencia la imagen revelada sobre el cilindro de imagen debe </a:t>
            </a:r>
            <a:r>
              <a:rPr lang="es-ES" dirty="0" smtClean="0"/>
              <a:t>ser transferida </a:t>
            </a:r>
            <a:r>
              <a:rPr lang="es-ES" dirty="0"/>
              <a:t>al papel. La impresora toma una hoja y ésta atraviesa el cilindro de </a:t>
            </a:r>
            <a:r>
              <a:rPr lang="es-ES" dirty="0" smtClean="0"/>
              <a:t>imagen y </a:t>
            </a:r>
            <a:r>
              <a:rPr lang="es-ES" dirty="0"/>
              <a:t>el rodillo de transferencia. Un bias positivo se aplica al rodillo de </a:t>
            </a:r>
            <a:r>
              <a:rPr lang="es-ES" dirty="0" smtClean="0"/>
              <a:t>trasferencia y </a:t>
            </a:r>
            <a:r>
              <a:rPr lang="es-ES" dirty="0"/>
              <a:t>esto hace que el tóner que forma la imagen sea atraído hacia él por la </a:t>
            </a:r>
            <a:r>
              <a:rPr lang="es-ES" dirty="0" smtClean="0"/>
              <a:t>diferencia de </a:t>
            </a:r>
            <a:r>
              <a:rPr lang="es-ES" dirty="0"/>
              <a:t>las cargas. El tóner que se encuentran sobre el cilindro de imagen y </a:t>
            </a:r>
            <a:r>
              <a:rPr lang="es-ES" dirty="0" smtClean="0"/>
              <a:t>que posee cargas </a:t>
            </a:r>
            <a:r>
              <a:rPr lang="es-ES" dirty="0"/>
              <a:t>negativas </a:t>
            </a:r>
            <a:r>
              <a:rPr lang="es-ES" b="1" dirty="0"/>
              <a:t>siente la atracción hacia el rodillo de transferencia</a:t>
            </a:r>
            <a:r>
              <a:rPr lang="es-ES" dirty="0"/>
              <a:t>, pero </a:t>
            </a:r>
            <a:r>
              <a:rPr lang="es-ES" dirty="0" smtClean="0"/>
              <a:t>como en </a:t>
            </a:r>
            <a:r>
              <a:rPr lang="es-ES" dirty="0"/>
              <a:t>medio está la hoja la imagen queda trasferida sobre el papel. El papel se </a:t>
            </a:r>
            <a:r>
              <a:rPr lang="es-ES" dirty="0" smtClean="0"/>
              <a:t>carga para que </a:t>
            </a:r>
            <a:r>
              <a:rPr lang="es-ES" dirty="0"/>
              <a:t>la imagen no se corra hasta terminar con el siguiente paso.</a:t>
            </a:r>
            <a:endParaRPr lang="es-AR" dirty="0"/>
          </a:p>
        </p:txBody>
      </p:sp>
      <p:sp>
        <p:nvSpPr>
          <p:cNvPr id="3" name="2 Título"/>
          <p:cNvSpPr>
            <a:spLocks noGrp="1"/>
          </p:cNvSpPr>
          <p:nvPr>
            <p:ph type="title"/>
          </p:nvPr>
        </p:nvSpPr>
        <p:spPr>
          <a:xfrm>
            <a:off x="395536" y="44624"/>
            <a:ext cx="7680960" cy="1066800"/>
          </a:xfrm>
        </p:spPr>
        <p:txBody>
          <a:bodyPr>
            <a:normAutofit/>
          </a:bodyPr>
          <a:lstStyle/>
          <a:p>
            <a:r>
              <a:rPr lang="es-AR" dirty="0" smtClean="0"/>
              <a:t>TRANSFERENCIA</a:t>
            </a:r>
            <a:endParaRPr lang="es-AR" dirty="0"/>
          </a:p>
        </p:txBody>
      </p:sp>
      <p:pic>
        <p:nvPicPr>
          <p:cNvPr id="4" name="3 Imagen"/>
          <p:cNvPicPr/>
          <p:nvPr/>
        </p:nvPicPr>
        <p:blipFill rotWithShape="1">
          <a:blip r:embed="rId2" cstate="print"/>
          <a:srcRect l="22269" t="40957" r="22416" b="22164"/>
          <a:stretch/>
        </p:blipFill>
        <p:spPr bwMode="auto">
          <a:xfrm>
            <a:off x="1907704" y="3789040"/>
            <a:ext cx="5616624" cy="280831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0734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3528" y="1124744"/>
            <a:ext cx="7680960" cy="2326000"/>
          </a:xfrm>
        </p:spPr>
        <p:txBody>
          <a:bodyPr/>
          <a:lstStyle/>
          <a:p>
            <a:r>
              <a:rPr lang="es-ES" dirty="0" smtClean="0"/>
              <a:t>La </a:t>
            </a:r>
            <a:r>
              <a:rPr lang="es-ES" dirty="0"/>
              <a:t>etapa de fusión es la última del sistema de formación de imagen. Aquí es </a:t>
            </a:r>
            <a:r>
              <a:rPr lang="es-ES" dirty="0" smtClean="0"/>
              <a:t>cuando el </a:t>
            </a:r>
            <a:r>
              <a:rPr lang="es-ES" dirty="0"/>
              <a:t>papel llega con la </a:t>
            </a:r>
            <a:r>
              <a:rPr lang="es-ES" b="1" dirty="0"/>
              <a:t>imagen sobre él para ser fijada</a:t>
            </a:r>
            <a:r>
              <a:rPr lang="es-ES" dirty="0"/>
              <a:t>, </a:t>
            </a:r>
            <a:r>
              <a:rPr lang="es-ES" b="1" dirty="0"/>
              <a:t>fundida o cocinada</a:t>
            </a:r>
            <a:r>
              <a:rPr lang="es-ES" dirty="0"/>
              <a:t>. </a:t>
            </a:r>
            <a:r>
              <a:rPr lang="es-ES" dirty="0" smtClean="0"/>
              <a:t>El fusor </a:t>
            </a:r>
            <a:r>
              <a:rPr lang="es-ES" dirty="0"/>
              <a:t>o la unidad de fusión aplica calor y presión. El calor puede llegar a pasar </a:t>
            </a:r>
            <a:r>
              <a:rPr lang="es-ES" dirty="0" smtClean="0"/>
              <a:t>los 230 </a:t>
            </a:r>
            <a:r>
              <a:rPr lang="es-ES" dirty="0"/>
              <a:t>grados centígrados y el tiempo de exposición puede ser de más de 0.1 segundos</a:t>
            </a:r>
            <a:r>
              <a:rPr lang="es-ES" dirty="0" smtClean="0"/>
              <a:t>. </a:t>
            </a:r>
          </a:p>
          <a:p>
            <a:r>
              <a:rPr lang="es-ES" dirty="0" smtClean="0"/>
              <a:t>La </a:t>
            </a:r>
            <a:r>
              <a:rPr lang="es-ES" dirty="0"/>
              <a:t>hoja sale de esta unidad con el tóner bien fijado debido a que los </a:t>
            </a:r>
            <a:r>
              <a:rPr lang="es-ES" dirty="0" smtClean="0"/>
              <a:t>componentes termoplásticos </a:t>
            </a:r>
            <a:r>
              <a:rPr lang="es-ES" dirty="0"/>
              <a:t>del tóner se funden con el papel.</a:t>
            </a:r>
            <a:endParaRPr lang="es-AR" dirty="0"/>
          </a:p>
        </p:txBody>
      </p:sp>
      <p:sp>
        <p:nvSpPr>
          <p:cNvPr id="3" name="2 Título"/>
          <p:cNvSpPr>
            <a:spLocks noGrp="1"/>
          </p:cNvSpPr>
          <p:nvPr>
            <p:ph type="title"/>
          </p:nvPr>
        </p:nvSpPr>
        <p:spPr>
          <a:xfrm>
            <a:off x="323528" y="3913"/>
            <a:ext cx="7680960" cy="1066800"/>
          </a:xfrm>
        </p:spPr>
        <p:txBody>
          <a:bodyPr>
            <a:normAutofit/>
          </a:bodyPr>
          <a:lstStyle/>
          <a:p>
            <a:r>
              <a:rPr lang="es-AR" dirty="0" smtClean="0"/>
              <a:t>FUSIÓN</a:t>
            </a:r>
            <a:endParaRPr lang="es-AR" dirty="0"/>
          </a:p>
        </p:txBody>
      </p:sp>
      <p:pic>
        <p:nvPicPr>
          <p:cNvPr id="4" name="3 Imagen"/>
          <p:cNvPicPr/>
          <p:nvPr/>
        </p:nvPicPr>
        <p:blipFill rotWithShape="1">
          <a:blip r:embed="rId2" cstate="print"/>
          <a:srcRect l="23687" t="47341" r="19863" b="13121"/>
          <a:stretch/>
        </p:blipFill>
        <p:spPr bwMode="auto">
          <a:xfrm>
            <a:off x="1907704" y="3429000"/>
            <a:ext cx="5328592" cy="309634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6101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57200" y="1556792"/>
            <a:ext cx="8229600" cy="4569371"/>
          </a:xfrm>
        </p:spPr>
        <p:txBody>
          <a:bodyPr>
            <a:normAutofit/>
          </a:bodyPr>
          <a:lstStyle/>
          <a:p>
            <a:pPr algn="just"/>
            <a:r>
              <a:rPr lang="es-ES" dirty="0" smtClean="0"/>
              <a:t>Una </a:t>
            </a:r>
            <a:r>
              <a:rPr lang="es-ES" b="1" dirty="0" smtClean="0"/>
              <a:t>impresora láser</a:t>
            </a:r>
            <a:r>
              <a:rPr lang="es-ES" dirty="0" smtClean="0"/>
              <a:t> es un tipo de impresora que permite imprimir texto o gráficos, tanto en negro como en color, con gran calidad.</a:t>
            </a:r>
          </a:p>
          <a:p>
            <a:pPr algn="just"/>
            <a:r>
              <a:rPr lang="es-ES" dirty="0" smtClean="0"/>
              <a:t>las </a:t>
            </a:r>
            <a:r>
              <a:rPr lang="es-ES" dirty="0"/>
              <a:t>impresoras láser son de por sí más caras que las de inyección de tinta, para que su compra resulte recomendable el número de impresiones debe ser elevado, puesto que el desembolso inicial se ve compensado con el menor coste de sus consumibles.</a:t>
            </a:r>
          </a:p>
          <a:p>
            <a:pPr algn="just"/>
            <a:r>
              <a:rPr lang="es-ES" dirty="0"/>
              <a:t>Sin embargo, también debe tenerse en cuenta que los consumibles de las impresoras de inyección de tinta se secan y quedan inservibles si no se usan durante varios meses. Así que desde este punto de vista también se puede recomendar la adquisición de una impresora láser a aquellos usuarios que hagan un uso muy intermitente de la misma.</a:t>
            </a:r>
          </a:p>
          <a:p>
            <a:endParaRPr lang="es-ES" dirty="0" smtClean="0"/>
          </a:p>
        </p:txBody>
      </p:sp>
      <p:sp>
        <p:nvSpPr>
          <p:cNvPr id="2" name="1 Título"/>
          <p:cNvSpPr>
            <a:spLocks noGrp="1"/>
          </p:cNvSpPr>
          <p:nvPr>
            <p:ph type="title"/>
          </p:nvPr>
        </p:nvSpPr>
        <p:spPr/>
        <p:txBody>
          <a:bodyPr/>
          <a:lstStyle/>
          <a:p>
            <a:r>
              <a:rPr lang="es-ES" dirty="0" smtClean="0"/>
              <a:t>IMPRESORAS LASER</a:t>
            </a:r>
            <a:endParaRPr lang="es-AR" dirty="0"/>
          </a:p>
        </p:txBody>
      </p:sp>
    </p:spTree>
    <p:extLst>
      <p:ext uri="{BB962C8B-B14F-4D97-AF65-F5344CB8AC3E}">
        <p14:creationId xmlns:p14="http://schemas.microsoft.com/office/powerpoint/2010/main" xmlns="" val="250269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TABLA COMPARATIVA</a:t>
            </a:r>
            <a:endParaRPr lang="es-AR" dirty="0"/>
          </a:p>
        </p:txBody>
      </p:sp>
      <p:pic>
        <p:nvPicPr>
          <p:cNvPr id="4" name="3 Marcador de contenido"/>
          <p:cNvPicPr>
            <a:picLocks noGrp="1"/>
          </p:cNvPicPr>
          <p:nvPr>
            <p:ph sz="quarter" idx="13"/>
          </p:nvPr>
        </p:nvPicPr>
        <p:blipFill rotWithShape="1">
          <a:blip r:embed="rId2" cstate="print"/>
          <a:srcRect l="26382" t="5497" r="4970" b="9220"/>
          <a:stretch/>
        </p:blipFill>
        <p:spPr bwMode="auto">
          <a:xfrm>
            <a:off x="1815791" y="1463675"/>
            <a:ext cx="4753593" cy="47244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2717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79512" y="3356992"/>
            <a:ext cx="6120680" cy="1152128"/>
          </a:xfrm>
        </p:spPr>
        <p:txBody>
          <a:bodyPr>
            <a:noAutofit/>
            <a:scene3d>
              <a:camera prst="perspectiveRight"/>
              <a:lightRig rig="threePt" dir="t"/>
            </a:scene3d>
          </a:bodyPr>
          <a:lstStyle/>
          <a:p>
            <a:r>
              <a:rPr lang="es-ES" sz="3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A.E.M.C.R</a:t>
            </a:r>
          </a:p>
          <a:p>
            <a:r>
              <a:rPr lang="es-ES" sz="3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ROBERTO MELENDEZ ACOSTA</a:t>
            </a:r>
            <a:endParaRPr lang="es-AR" sz="3200" b="1"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sp>
        <p:nvSpPr>
          <p:cNvPr id="4" name="3 Título"/>
          <p:cNvSpPr>
            <a:spLocks noGrp="1"/>
          </p:cNvSpPr>
          <p:nvPr>
            <p:ph type="title"/>
          </p:nvPr>
        </p:nvSpPr>
        <p:spPr>
          <a:xfrm>
            <a:off x="320039" y="1484784"/>
            <a:ext cx="7680960" cy="1194791"/>
          </a:xfrm>
        </p:spPr>
        <p:txBody>
          <a:bodyPr/>
          <a:lstStyle/>
          <a:p>
            <a:r>
              <a:rPr lang="es-ES" dirty="0" smtClean="0"/>
              <a:t>IMPRESORAS LASER</a:t>
            </a:r>
            <a:endParaRPr lang="es-AR" dirty="0"/>
          </a:p>
        </p:txBody>
      </p:sp>
      <p:pic>
        <p:nvPicPr>
          <p:cNvPr id="1433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207" t="14966" r="17058" b="10885"/>
          <a:stretch/>
        </p:blipFill>
        <p:spPr bwMode="auto">
          <a:xfrm>
            <a:off x="8000999" y="16835"/>
            <a:ext cx="1129005" cy="101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4 Subtítulo"/>
          <p:cNvSpPr txBox="1">
            <a:spLocks/>
          </p:cNvSpPr>
          <p:nvPr/>
        </p:nvSpPr>
        <p:spPr>
          <a:xfrm>
            <a:off x="467408" y="5301208"/>
            <a:ext cx="4968552" cy="1152128"/>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s-ES" sz="2800"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PRESENTADO A:</a:t>
            </a:r>
          </a:p>
          <a:p>
            <a:r>
              <a:rPr lang="es-ES" sz="2800"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ING. PAOLA CARRILLO V.</a:t>
            </a:r>
            <a:endParaRPr lang="es-AR" sz="2800" b="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xmlns="" val="28440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pPr algn="just"/>
            <a:r>
              <a:rPr lang="es-ES" sz="2000" dirty="0" smtClean="0"/>
              <a:t>El dispositivo de impresión consta de un tambor fotoconductor unido a un depósito de tóner y un haz láser que es modulado y proyectado a través de un disco especular hacia el tambor fotoconductor. El giro del disco provoca un barrido del haz sobre la generatriz del tambor. Las zonas del tambor sobre las que incide el haz quedan ionizadas y, cuando esas zonas (mediante el giro del tambor) pasan por el depósito del tóner atraen el polvo ionizado de éste. Posteriormente el tambor entra en contacto con el papel, impregnando de polvo las zonas correspondientes. Para finalizar se fija la tinta al papel mediante una doble acción de presión y calor.</a:t>
            </a:r>
          </a:p>
          <a:p>
            <a:endParaRPr lang="es-AR" dirty="0" smtClean="0"/>
          </a:p>
          <a:p>
            <a:endParaRPr lang="es-AR" dirty="0"/>
          </a:p>
        </p:txBody>
      </p:sp>
      <p:sp>
        <p:nvSpPr>
          <p:cNvPr id="2" name="1 Título"/>
          <p:cNvSpPr>
            <a:spLocks noGrp="1"/>
          </p:cNvSpPr>
          <p:nvPr>
            <p:ph type="title"/>
          </p:nvPr>
        </p:nvSpPr>
        <p:spPr/>
        <p:txBody>
          <a:bodyPr/>
          <a:lstStyle/>
          <a:p>
            <a:r>
              <a:rPr lang="es-ES" dirty="0" smtClean="0"/>
              <a:t>FUNCIONAMIENTO</a:t>
            </a:r>
            <a:endParaRPr lang="es-AR" dirty="0"/>
          </a:p>
        </p:txBody>
      </p:sp>
    </p:spTree>
    <p:extLst>
      <p:ext uri="{BB962C8B-B14F-4D97-AF65-F5344CB8AC3E}">
        <p14:creationId xmlns:p14="http://schemas.microsoft.com/office/powerpoint/2010/main" xmlns="" val="106353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PARTES</a:t>
            </a:r>
            <a:endParaRPr lang="es-AR" dirty="0">
              <a:effectLst>
                <a:outerShdw blurRad="38100" dist="38100" dir="2700000" algn="tl">
                  <a:srgbClr val="000000">
                    <a:alpha val="43137"/>
                  </a:srgbClr>
                </a:outerShdw>
              </a:effectLst>
            </a:endParaRPr>
          </a:p>
        </p:txBody>
      </p:sp>
      <p:pic>
        <p:nvPicPr>
          <p:cNvPr id="5" name="4 Imagen"/>
          <p:cNvPicPr/>
          <p:nvPr/>
        </p:nvPicPr>
        <p:blipFill rotWithShape="1">
          <a:blip r:embed="rId2" cstate="print"/>
          <a:srcRect l="30165" t="26214" r="13971" b="13116"/>
          <a:stretch/>
        </p:blipFill>
        <p:spPr bwMode="auto">
          <a:xfrm>
            <a:off x="1614196" y="1628800"/>
            <a:ext cx="5896947" cy="472800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2080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pPr algn="just"/>
            <a:r>
              <a:rPr lang="es-ES" dirty="0" smtClean="0"/>
              <a:t>Las </a:t>
            </a:r>
            <a:r>
              <a:rPr lang="es-ES" dirty="0"/>
              <a:t>unidades de toma de papel están compuestas por </a:t>
            </a:r>
            <a:r>
              <a:rPr lang="es-ES" b="1" dirty="0"/>
              <a:t>rodillos y </a:t>
            </a:r>
            <a:r>
              <a:rPr lang="es-ES" b="1" dirty="0" err="1"/>
              <a:t>pads</a:t>
            </a:r>
            <a:r>
              <a:rPr lang="es-ES" b="1" dirty="0"/>
              <a:t> o </a:t>
            </a:r>
            <a:r>
              <a:rPr lang="es-ES" b="1" dirty="0" smtClean="0"/>
              <a:t>almohadillas separadoras </a:t>
            </a:r>
            <a:r>
              <a:rPr lang="es-ES" b="1" dirty="0"/>
              <a:t>de hojas</a:t>
            </a:r>
            <a:r>
              <a:rPr lang="es-ES" dirty="0"/>
              <a:t>. Por supuesto, cada uno de estos rodillos cumple con </a:t>
            </a:r>
            <a:r>
              <a:rPr lang="es-ES" dirty="0" smtClean="0"/>
              <a:t>una función </a:t>
            </a:r>
            <a:r>
              <a:rPr lang="es-ES" dirty="0"/>
              <a:t>específica. Por ejemplo, algunos rodillos denominados </a:t>
            </a:r>
            <a:r>
              <a:rPr lang="es-ES" b="1" dirty="0"/>
              <a:t>pick up </a:t>
            </a:r>
            <a:r>
              <a:rPr lang="es-ES" b="1" dirty="0" err="1"/>
              <a:t>roller</a:t>
            </a:r>
            <a:r>
              <a:rPr lang="es-ES" b="1" dirty="0"/>
              <a:t> </a:t>
            </a:r>
            <a:r>
              <a:rPr lang="es-ES" dirty="0" smtClean="0"/>
              <a:t>tienen la </a:t>
            </a:r>
            <a:r>
              <a:rPr lang="es-ES" dirty="0"/>
              <a:t>función de tomar el papel.</a:t>
            </a:r>
            <a:endParaRPr lang="es-AR" dirty="0"/>
          </a:p>
        </p:txBody>
      </p:sp>
      <p:sp>
        <p:nvSpPr>
          <p:cNvPr id="2" name="1 Título"/>
          <p:cNvSpPr>
            <a:spLocks noGrp="1"/>
          </p:cNvSpPr>
          <p:nvPr>
            <p:ph type="title"/>
          </p:nvPr>
        </p:nvSpPr>
        <p:spPr/>
        <p:txBody>
          <a:bodyPr>
            <a:normAutofit fontScale="90000"/>
          </a:bodyPr>
          <a:lstStyle/>
          <a:p>
            <a:r>
              <a:rPr lang="es-ES" dirty="0" smtClean="0"/>
              <a:t>UNIDAD DE TOMA (RECOLECCIÓN) DE PAPEL</a:t>
            </a:r>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2884303"/>
            <a:ext cx="3312368" cy="331236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186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La </a:t>
            </a:r>
            <a:r>
              <a:rPr lang="es-ES" dirty="0"/>
              <a:t>transferencia logra pasar la imagen al papel. Antiguamente, en las </a:t>
            </a:r>
            <a:r>
              <a:rPr lang="es-ES" dirty="0" smtClean="0"/>
              <a:t>impresoras </a:t>
            </a:r>
            <a:r>
              <a:rPr lang="es-AR" dirty="0" smtClean="0"/>
              <a:t>se </a:t>
            </a:r>
            <a:r>
              <a:rPr lang="es-AR" dirty="0"/>
              <a:t>utilizaba una </a:t>
            </a:r>
            <a:r>
              <a:rPr lang="es-AR" b="1" dirty="0"/>
              <a:t>corona de transferencia </a:t>
            </a:r>
            <a:r>
              <a:rPr lang="es-AR" dirty="0"/>
              <a:t>que era similar a una reja de </a:t>
            </a:r>
            <a:r>
              <a:rPr lang="es-AR" dirty="0" smtClean="0"/>
              <a:t>alambre </a:t>
            </a:r>
            <a:r>
              <a:rPr lang="es-ES" dirty="0" smtClean="0"/>
              <a:t>que </a:t>
            </a:r>
            <a:r>
              <a:rPr lang="es-ES" dirty="0"/>
              <a:t>tenía alto voltaje. Luego, este dispositivo fue reemplazado por un </a:t>
            </a:r>
            <a:r>
              <a:rPr lang="es-ES" b="1" dirty="0"/>
              <a:t>rodillo </a:t>
            </a:r>
            <a:r>
              <a:rPr lang="es-ES" b="1" dirty="0" smtClean="0"/>
              <a:t>de transferencia </a:t>
            </a:r>
            <a:r>
              <a:rPr lang="es-ES" dirty="0"/>
              <a:t>que en general es de </a:t>
            </a:r>
            <a:r>
              <a:rPr lang="es-ES" b="1" dirty="0"/>
              <a:t>caucho</a:t>
            </a:r>
            <a:r>
              <a:rPr lang="es-ES" dirty="0"/>
              <a:t>.</a:t>
            </a:r>
            <a:endParaRPr lang="es-AR" dirty="0"/>
          </a:p>
        </p:txBody>
      </p:sp>
      <p:sp>
        <p:nvSpPr>
          <p:cNvPr id="3" name="2 Título"/>
          <p:cNvSpPr>
            <a:spLocks noGrp="1"/>
          </p:cNvSpPr>
          <p:nvPr>
            <p:ph type="title"/>
          </p:nvPr>
        </p:nvSpPr>
        <p:spPr/>
        <p:txBody>
          <a:bodyPr>
            <a:normAutofit/>
          </a:bodyPr>
          <a:lstStyle/>
          <a:p>
            <a:r>
              <a:rPr lang="es-AR" dirty="0" smtClean="0"/>
              <a:t>ROLLO DE TRANSFERENCIA</a:t>
            </a:r>
            <a:endParaRPr lang="es-AR"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263" t="33245" r="18108" b="33378"/>
          <a:stretch/>
        </p:blipFill>
        <p:spPr bwMode="auto">
          <a:xfrm>
            <a:off x="2771800" y="3212976"/>
            <a:ext cx="3337996" cy="180780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515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ES" dirty="0" smtClean="0"/>
              <a:t>Ésta </a:t>
            </a:r>
            <a:r>
              <a:rPr lang="es-ES" dirty="0"/>
              <a:t>es una unidad que, según los fabricantes, está sellada y no es recomendable </a:t>
            </a:r>
            <a:r>
              <a:rPr lang="es-ES" dirty="0" smtClean="0"/>
              <a:t>abrir ya </a:t>
            </a:r>
            <a:r>
              <a:rPr lang="es-ES" dirty="0"/>
              <a:t>que adentro hay lentes que están calibrados y piezas sumamente delicadas. </a:t>
            </a:r>
            <a:r>
              <a:rPr lang="es-ES" dirty="0" smtClean="0"/>
              <a:t>Sin embargo</a:t>
            </a:r>
            <a:r>
              <a:rPr lang="es-ES" dirty="0"/>
              <a:t>, más adelante ya veremos cómo realizarle un mantenimiento. Dentro </a:t>
            </a:r>
            <a:r>
              <a:rPr lang="es-ES" dirty="0" smtClean="0"/>
              <a:t>de esta </a:t>
            </a:r>
            <a:r>
              <a:rPr lang="es-ES" dirty="0"/>
              <a:t>unidad se encuentra un diodo láser que emite el haz de luz y un motor </a:t>
            </a:r>
            <a:r>
              <a:rPr lang="es-ES" dirty="0" smtClean="0"/>
              <a:t>llamado escáner </a:t>
            </a:r>
            <a:r>
              <a:rPr lang="es-ES" dirty="0"/>
              <a:t>motor que tiene una serie de espejos que en algunos casos son de </a:t>
            </a:r>
            <a:r>
              <a:rPr lang="es-ES" dirty="0" smtClean="0"/>
              <a:t>hasta ocho </a:t>
            </a:r>
            <a:r>
              <a:rPr lang="es-ES" dirty="0"/>
              <a:t>caras. También encontramos unos lentes de enfoque y un detector del haz </a:t>
            </a:r>
            <a:r>
              <a:rPr lang="es-ES" dirty="0" smtClean="0"/>
              <a:t>denominado </a:t>
            </a:r>
            <a:r>
              <a:rPr lang="es-ES" dirty="0" err="1" smtClean="0"/>
              <a:t>bin</a:t>
            </a:r>
            <a:r>
              <a:rPr lang="es-ES" dirty="0" smtClean="0"/>
              <a:t> </a:t>
            </a:r>
            <a:r>
              <a:rPr lang="es-ES" dirty="0" err="1"/>
              <a:t>detect</a:t>
            </a:r>
            <a:r>
              <a:rPr lang="es-ES" dirty="0"/>
              <a:t> que le informa a la impresora si el láser funciona.</a:t>
            </a:r>
            <a:endParaRPr lang="es-AR" dirty="0"/>
          </a:p>
        </p:txBody>
      </p:sp>
      <p:sp>
        <p:nvSpPr>
          <p:cNvPr id="3" name="2 Título"/>
          <p:cNvSpPr>
            <a:spLocks noGrp="1"/>
          </p:cNvSpPr>
          <p:nvPr>
            <p:ph type="title"/>
          </p:nvPr>
        </p:nvSpPr>
        <p:spPr/>
        <p:txBody>
          <a:bodyPr>
            <a:normAutofit/>
          </a:bodyPr>
          <a:lstStyle/>
          <a:p>
            <a:r>
              <a:rPr lang="es-ES" dirty="0" smtClean="0"/>
              <a:t>UNIDAD LÁSER (PRINT HEAD)</a:t>
            </a:r>
            <a:endParaRPr lang="es-AR"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80" t="14975" r="21303" b="8322"/>
          <a:stretch/>
        </p:blipFill>
        <p:spPr bwMode="auto">
          <a:xfrm>
            <a:off x="2872507" y="3861048"/>
            <a:ext cx="3211659" cy="257651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349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El </a:t>
            </a:r>
            <a:r>
              <a:rPr lang="es-ES" b="1" dirty="0"/>
              <a:t>fusor </a:t>
            </a:r>
            <a:r>
              <a:rPr lang="es-ES" dirty="0"/>
              <a:t>o la </a:t>
            </a:r>
            <a:r>
              <a:rPr lang="es-ES" b="1" dirty="0"/>
              <a:t>unidad de fusión </a:t>
            </a:r>
            <a:r>
              <a:rPr lang="es-ES" dirty="0"/>
              <a:t>está compuesto por un </a:t>
            </a:r>
            <a:r>
              <a:rPr lang="es-ES" b="1" dirty="0"/>
              <a:t>rodillo de presión </a:t>
            </a:r>
            <a:r>
              <a:rPr lang="es-ES" dirty="0"/>
              <a:t>y un </a:t>
            </a:r>
            <a:r>
              <a:rPr lang="es-ES" b="1" dirty="0" smtClean="0"/>
              <a:t>rodillo de </a:t>
            </a:r>
            <a:r>
              <a:rPr lang="es-ES" b="1" dirty="0"/>
              <a:t>calor</a:t>
            </a:r>
            <a:r>
              <a:rPr lang="es-ES" dirty="0"/>
              <a:t>. La función de esta unidad consiste en: el papel pasa entre los dos </a:t>
            </a:r>
            <a:r>
              <a:rPr lang="es-ES" dirty="0" smtClean="0"/>
              <a:t>rodillos que </a:t>
            </a:r>
            <a:r>
              <a:rPr lang="es-ES" dirty="0"/>
              <a:t>aplican una cantidad de calor y presión suficiente como para que el </a:t>
            </a:r>
            <a:r>
              <a:rPr lang="es-ES" dirty="0" smtClean="0"/>
              <a:t>tóner que </a:t>
            </a:r>
            <a:r>
              <a:rPr lang="es-ES" dirty="0"/>
              <a:t>forma la imagen quede adherido al papel.</a:t>
            </a:r>
            <a:endParaRPr lang="es-AR" dirty="0"/>
          </a:p>
        </p:txBody>
      </p:sp>
      <p:sp>
        <p:nvSpPr>
          <p:cNvPr id="3" name="2 Título"/>
          <p:cNvSpPr>
            <a:spLocks noGrp="1"/>
          </p:cNvSpPr>
          <p:nvPr>
            <p:ph type="title"/>
          </p:nvPr>
        </p:nvSpPr>
        <p:spPr>
          <a:xfrm>
            <a:off x="323528" y="188640"/>
            <a:ext cx="7680960" cy="1066800"/>
          </a:xfrm>
        </p:spPr>
        <p:txBody>
          <a:bodyPr>
            <a:normAutofit/>
          </a:bodyPr>
          <a:lstStyle/>
          <a:p>
            <a:r>
              <a:rPr lang="es-AR" dirty="0" smtClean="0"/>
              <a:t>UNIDAD DE FUSIÓN</a:t>
            </a:r>
            <a:endParaRPr lang="es-A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1884" y="3068959"/>
            <a:ext cx="3258267" cy="276952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160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pPr algn="just"/>
            <a:r>
              <a:rPr lang="es-ES" dirty="0" smtClean="0"/>
              <a:t>La </a:t>
            </a:r>
            <a:r>
              <a:rPr lang="es-ES" dirty="0"/>
              <a:t>unidad de salida o delivery output está conformada por rodillos que envían </a:t>
            </a:r>
            <a:r>
              <a:rPr lang="es-ES" dirty="0" smtClean="0"/>
              <a:t>el papel </a:t>
            </a:r>
            <a:r>
              <a:rPr lang="es-ES" dirty="0"/>
              <a:t>desde su salida del fusor hasta afuera de la impresora. En los modelos de </a:t>
            </a:r>
            <a:r>
              <a:rPr lang="es-ES" dirty="0" smtClean="0"/>
              <a:t>impresoras de </a:t>
            </a:r>
            <a:r>
              <a:rPr lang="es-ES" dirty="0"/>
              <a:t>gran formato está compuesta por sensores, rodillos y engranajes. En </a:t>
            </a:r>
            <a:r>
              <a:rPr lang="es-ES" dirty="0" smtClean="0"/>
              <a:t>las impresoras </a:t>
            </a:r>
            <a:r>
              <a:rPr lang="es-ES" dirty="0"/>
              <a:t>más pequeñas, sólo consta de un único rodillo con un </a:t>
            </a:r>
            <a:r>
              <a:rPr lang="es-ES" dirty="0" smtClean="0"/>
              <a:t>engranaje.</a:t>
            </a:r>
            <a:endParaRPr lang="es-AR" dirty="0"/>
          </a:p>
        </p:txBody>
      </p:sp>
      <p:sp>
        <p:nvSpPr>
          <p:cNvPr id="3" name="2 Título"/>
          <p:cNvSpPr>
            <a:spLocks noGrp="1"/>
          </p:cNvSpPr>
          <p:nvPr>
            <p:ph type="title"/>
          </p:nvPr>
        </p:nvSpPr>
        <p:spPr/>
        <p:txBody>
          <a:bodyPr>
            <a:normAutofit/>
          </a:bodyPr>
          <a:lstStyle/>
          <a:p>
            <a:r>
              <a:rPr lang="es-ES" dirty="0"/>
              <a:t>Unidad de </a:t>
            </a:r>
            <a:r>
              <a:rPr lang="es-ES" dirty="0" smtClean="0"/>
              <a:t>salida</a:t>
            </a:r>
            <a:endParaRPr lang="es-A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573016"/>
            <a:ext cx="3542689" cy="211928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3359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55</TotalTime>
  <Words>1475</Words>
  <Application>Microsoft Office PowerPoint</Application>
  <PresentationFormat>Presentación en pantalla (4:3)</PresentationFormat>
  <Paragraphs>54</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Mylar</vt:lpstr>
      <vt:lpstr>IMPRESORAS LASER</vt:lpstr>
      <vt:lpstr>IMPRESORAS LASER</vt:lpstr>
      <vt:lpstr>FUNCIONAMIENTO</vt:lpstr>
      <vt:lpstr>PARTES</vt:lpstr>
      <vt:lpstr>UNIDAD DE TOMA (RECOLECCIÓN) DE PAPEL</vt:lpstr>
      <vt:lpstr>ROLLO DE TRANSFERENCIA</vt:lpstr>
      <vt:lpstr>UNIDAD LÁSER (PRINT HEAD)</vt:lpstr>
      <vt:lpstr>UNIDAD DE FUSIÓN</vt:lpstr>
      <vt:lpstr>Unidad de salida</vt:lpstr>
      <vt:lpstr>Placa controladora DC</vt:lpstr>
      <vt:lpstr>Tóner</vt:lpstr>
      <vt:lpstr>Cilindro de imagen</vt:lpstr>
      <vt:lpstr>PROCESO DE FORMACIÓN DE LA IMAGEN</vt:lpstr>
      <vt:lpstr>LIMPIEZA</vt:lpstr>
      <vt:lpstr>ACONDICIONAMIENTO Y PREACONDICIONAMIENTO</vt:lpstr>
      <vt:lpstr>ESCRITURA</vt:lpstr>
      <vt:lpstr>REVELADO</vt:lpstr>
      <vt:lpstr>TRANSFERENCIA</vt:lpstr>
      <vt:lpstr>FUSIÓN</vt:lpstr>
      <vt:lpstr>TABLA COMPARATIVA</vt:lpstr>
      <vt:lpstr>IMPRESORAS LASER</vt:lpstr>
    </vt:vector>
  </TitlesOfParts>
  <Company>WindowsWolf.com.ar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IMPRESORAS LASER</dc:title>
  <dc:creator>Wolf</dc:creator>
  <cp:lastModifiedBy>Mariana y Susana</cp:lastModifiedBy>
  <cp:revision>6</cp:revision>
  <dcterms:created xsi:type="dcterms:W3CDTF">2011-04-25T22:19:59Z</dcterms:created>
  <dcterms:modified xsi:type="dcterms:W3CDTF">2011-11-29T00:24:42Z</dcterms:modified>
</cp:coreProperties>
</file>